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v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97" r:id="rId3"/>
    <p:sldId id="296" r:id="rId4"/>
    <p:sldId id="298" r:id="rId5"/>
    <p:sldId id="300" r:id="rId6"/>
    <p:sldId id="277" r:id="rId7"/>
    <p:sldId id="290" r:id="rId8"/>
    <p:sldId id="292" r:id="rId9"/>
    <p:sldId id="278" r:id="rId10"/>
    <p:sldId id="291" r:id="rId11"/>
    <p:sldId id="293" r:id="rId12"/>
    <p:sldId id="281" r:id="rId13"/>
    <p:sldId id="282" r:id="rId14"/>
    <p:sldId id="295" r:id="rId15"/>
    <p:sldId id="283" r:id="rId16"/>
    <p:sldId id="284" r:id="rId17"/>
    <p:sldId id="285" r:id="rId18"/>
    <p:sldId id="286" r:id="rId19"/>
    <p:sldId id="287" r:id="rId20"/>
    <p:sldId id="294" r:id="rId21"/>
    <p:sldId id="269" r:id="rId22"/>
    <p:sldId id="274" r:id="rId23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D3E9"/>
    <a:srgbClr val="F6F7ED"/>
    <a:srgbClr val="F5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73" autoAdjust="0"/>
    <p:restoredTop sz="82961" autoAdjust="0"/>
  </p:normalViewPr>
  <p:slideViewPr>
    <p:cSldViewPr snapToGrid="0">
      <p:cViewPr>
        <p:scale>
          <a:sx n="75" d="100"/>
          <a:sy n="75" d="100"/>
        </p:scale>
        <p:origin x="960" y="4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9B9F6C-D6AF-47AF-94D6-0064B3F602F5}" type="datetimeFigureOut">
              <a:rPr lang="hr-HR" smtClean="0"/>
              <a:t>12.7.2020.</a:t>
            </a:fld>
            <a:endParaRPr lang="hr-H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C4581-516A-40BC-9EF0-05B8EA57E78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2944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C4581-516A-40BC-9EF0-05B8EA57E783}" type="slidenum">
              <a:rPr lang="hr-HR" smtClean="0"/>
              <a:t>7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8578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C4581-516A-40BC-9EF0-05B8EA57E783}" type="slidenum">
              <a:rPr lang="hr-HR" smtClean="0"/>
              <a:t>11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65226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C4581-516A-40BC-9EF0-05B8EA57E783}" type="slidenum">
              <a:rPr lang="hr-HR" smtClean="0"/>
              <a:t>12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37501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Za svaki slikovni element prati se zraka kroz scenu [</a:t>
            </a:r>
            <a:r>
              <a:rPr lang="hr-HR" dirty="0" err="1"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Napravi se određeni broj koraka duž zrake 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Na svakom koraku uzorkuje se gustoća oblaka [</a:t>
            </a:r>
            <a:r>
              <a:rPr lang="hr-HR" dirty="0" err="1">
                <a:latin typeface="Calibri" panose="020F0502020204030204" pitchFamily="34" charset="0"/>
                <a:cs typeface="Calibri" panose="020F0502020204030204" pitchFamily="34" charset="0"/>
              </a:rPr>
              <a:t>click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]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Šalje se sekundarna zraka prema izvoru svjetlosti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Računa se osvjetljenje u trenutnoj poziciji i dodaje ukupnom osvjetljenju slikovnog elementa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C4581-516A-40BC-9EF0-05B8EA57E783}" type="slidenum">
              <a:rPr lang="hr-HR" smtClean="0"/>
              <a:t>13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87769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C4581-516A-40BC-9EF0-05B8EA57E783}" type="slidenum">
              <a:rPr lang="hr-HR" smtClean="0"/>
              <a:t>14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950232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EC4581-516A-40BC-9EF0-05B8EA57E783}" type="slidenum">
              <a:rPr lang="hr-HR" smtClean="0"/>
              <a:t>20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08799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4F1B-FA3B-4D2E-893E-1C85D36BB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37C33-7C94-4B92-A83A-E8DB09F7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38A92-3671-469D-A978-B620556E2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2174C7-344C-4DEC-A21B-012A1139F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7ACB0-B5D6-4FF1-9F85-709EC36E4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88564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102B-F86D-4599-9369-0735AD06C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BC533A-B883-4553-B164-464BEF64E3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201E4-97BB-4422-A236-635B022C7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519F00-DA60-4BFC-B5E5-53944CB52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EFFF7-88D0-4C30-A81B-EBDBC9618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D6B912-0BC4-4421-81B5-25C3710C19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0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FAED64-FFC0-43A6-AB5F-B9E74B30B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C60C0-16C5-4109-B8F0-C1E859181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2A4E2-0F89-4B4F-AAE0-DA7998518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32E1C-C5FA-4E02-8440-3858B72D4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FB1F0-61D3-4B36-A79D-7DA77302C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88DB82-1D8B-4B32-893C-6006DC8BDA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496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CC3EC-5A32-4687-AC8D-CF5856598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6E6B1-D5EF-46AC-A8EE-773438F02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A4CD2-22CE-45C9-BA74-585AAC5DA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1F051-E10C-4EC0-9317-DEA4F4677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CFDE9-03D4-412A-A117-259767272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2D500A4-7A4A-4D41-89B3-C61B63D961FB}" type="slidenum">
              <a:rPr lang="hr-HR" smtClean="0"/>
              <a:pPr/>
              <a:t>‹#›</a:t>
            </a:fld>
            <a:endParaRPr lang="hr-HR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C1A53E-5105-4DEF-8A61-ECBF35A820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83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FB65-C197-47CC-999C-A90466011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EB7D13-516A-4B45-B904-D2CA064F7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2BEA73-57FA-4A4B-A362-C1C8C043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9073F-43C5-4228-B297-039EE4C6D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18D359-918C-4403-85D9-294881743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68129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02EF-D05E-4EBA-B9E1-89DE6D833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843ED-8853-4959-A27B-B988408147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F9B23F-2DCA-47D3-9E2B-3DCED6C25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E4B7B-27E3-4289-9464-F4B459426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A4319-A401-4525-922D-1C8A91A87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B07F1-1B70-4283-B7B3-72DBF398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C70F8BDA-464D-4EDB-92AA-F593448FC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383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975A-76DE-4337-89CB-4605ECE4B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97C110-1E4F-4879-B706-38C89B4E8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02C195-0DBE-4C30-A493-C0AF3C5EA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55613C-05B9-4F69-9215-480C93B06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41DBD0-50EA-4933-BE43-FE26D25B12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E4802-8E0A-4D1E-A0B2-CDA881618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503B9D-55FD-4980-A979-6DEBDF79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AF615F-E781-4C49-8CC7-5D886F0C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7A23BB-A9CF-4859-B9C2-87C81426CD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92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AF585-89A4-433A-8BEE-8E721A17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DA3B43-112A-48CB-8E88-66293F1FB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7425AD-B027-4285-8491-16E55979C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3B5E79-738B-493D-8C2B-B49C28F8E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BB56AA1E-0F85-467F-8022-2DE576A61C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6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3F5A00-4286-42C6-9004-7493BFCB3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B4E0D-62B2-49D5-833D-878A7988F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C89641-B024-4C9D-B8FF-742973908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6F193679-1E0C-41DA-BB80-0B277AB501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15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F0FE-0FE0-4B6B-ADAD-57A8274D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8479B-CD91-4859-B7CC-8151B471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5FF45A-E8CB-42AC-BE5D-113B7869B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A698D-2557-4230-9E1B-02E22CCFB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B5B0CB-2FFF-4A98-9188-B666A9224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0A968-175D-4C38-844E-B3D191AFB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5DDF9B-214F-4103-9176-2564C69D5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61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0915-D901-446D-9A6D-3440A686C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B8A6B0-2049-4D01-959D-9EE067513E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AD27A-FA45-4252-91B5-FFB7A915C4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CA1F22-7E24-437A-B83F-E10AA667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/>
              <a:t>7.7.2020.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0F1B-532A-427A-B2F2-FF6B7DF8E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07E88-F45A-43BA-92D5-C7E02DD94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/>
              <a:t>‹#›</a:t>
            </a:fld>
            <a:endParaRPr lang="hr-HR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825DC5-6230-4163-B3CB-A250EDBE20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6325110"/>
            <a:ext cx="685800" cy="4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29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A9FC02-135C-46E4-B9CA-105CF6F4F7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15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8912FD-BECE-4352-89D6-E7FAAD661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hr-H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B41A93-A63D-44F6-A431-6B91D0539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r-H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CEBED-8155-4FFF-8D20-33B1344F7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r-HR" dirty="0"/>
              <a:t>7.7.2020.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31B08-3C75-465B-9821-742995438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r-H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5E2D0-9D41-448F-8060-7A186AAE1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2D500A4-7A4A-4D41-89B3-C61B63D961FB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37803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rgbClr val="F6F7ED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95000"/>
            </a:schemeClr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26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6.wdp"/><Relationship Id="rId5" Type="http://schemas.openxmlformats.org/officeDocument/2006/relationships/image" Target="../media/image32.png"/><Relationship Id="rId4" Type="http://schemas.microsoft.com/office/2007/relationships/hdphoto" Target="../media/hdphoto5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markomijolovic/physically-based-cloud-render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8698-83E9-4D36-9FC6-ECB0AA13F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144" y="1879538"/>
            <a:ext cx="8887709" cy="1693863"/>
          </a:xfrm>
        </p:spPr>
        <p:txBody>
          <a:bodyPr anchor="ctr">
            <a:normAutofit/>
          </a:bodyPr>
          <a:lstStyle/>
          <a:p>
            <a:r>
              <a:rPr lang="pl-PL" sz="4800" b="1" dirty="0">
                <a:latin typeface="+mj-lt"/>
                <a:cs typeface="Calibri" panose="020F0502020204030204" pitchFamily="34" charset="0"/>
              </a:rPr>
              <a:t>Fizikalno temeljen prikaz oblaka</a:t>
            </a:r>
            <a:endParaRPr lang="hr-HR" sz="4800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F656C-14EB-4486-BE11-D562B0EF7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6492" y="5701915"/>
            <a:ext cx="2246722" cy="1061839"/>
          </a:xfrm>
        </p:spPr>
        <p:txBody>
          <a:bodyPr anchor="ctr">
            <a:normAutofit/>
          </a:bodyPr>
          <a:lstStyle/>
          <a:p>
            <a:pPr algn="l"/>
            <a:r>
              <a:rPr lang="pl-PL" sz="1100" b="1" dirty="0">
                <a:latin typeface="Calibri" panose="020F0502020204030204" pitchFamily="34" charset="0"/>
                <a:cs typeface="Calibri" panose="020F0502020204030204" pitchFamily="34" charset="0"/>
              </a:rPr>
              <a:t>Zavod za elektroniku,</a:t>
            </a:r>
            <a:b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100" b="1" dirty="0">
                <a:latin typeface="Calibri" panose="020F0502020204030204" pitchFamily="34" charset="0"/>
                <a:cs typeface="Calibri" panose="020F0502020204030204" pitchFamily="34" charset="0"/>
              </a:rPr>
              <a:t>mikroelektroniku,</a:t>
            </a:r>
            <a:b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100" b="1" dirty="0">
                <a:latin typeface="Calibri" panose="020F0502020204030204" pitchFamily="34" charset="0"/>
                <a:cs typeface="Calibri" panose="020F0502020204030204" pitchFamily="34" charset="0"/>
              </a:rPr>
              <a:t>računalne i inteligentne</a:t>
            </a:r>
            <a:br>
              <a:rPr lang="en-US" sz="11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l-PL" sz="1100" b="1" dirty="0">
                <a:latin typeface="Calibri" panose="020F0502020204030204" pitchFamily="34" charset="0"/>
                <a:cs typeface="Calibri" panose="020F0502020204030204" pitchFamily="34" charset="0"/>
              </a:rPr>
              <a:t>sustave</a:t>
            </a:r>
            <a:endParaRPr lang="hr-HR" sz="11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F8BC1E9-7AB5-47A3-87D2-7147F554302B}"/>
              </a:ext>
            </a:extLst>
          </p:cNvPr>
          <p:cNvSpPr txBox="1">
            <a:spLocks/>
          </p:cNvSpPr>
          <p:nvPr/>
        </p:nvSpPr>
        <p:spPr>
          <a:xfrm>
            <a:off x="3479799" y="3921642"/>
            <a:ext cx="5232400" cy="12426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Marko Mijolovi</a:t>
            </a:r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ć</a:t>
            </a:r>
            <a:br>
              <a:rPr lang="hr-HR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</a:br>
            <a:r>
              <a:rPr lang="hr-HR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Mentorica:  prof. dr. sc. Željka Mihajlović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0A82239-24F8-4871-9D56-CAD72CBC439A}"/>
              </a:ext>
            </a:extLst>
          </p:cNvPr>
          <p:cNvSpPr txBox="1">
            <a:spLocks/>
          </p:cNvSpPr>
          <p:nvPr/>
        </p:nvSpPr>
        <p:spPr>
          <a:xfrm>
            <a:off x="4495799" y="6029635"/>
            <a:ext cx="3200400" cy="406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18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Zagreb, 13. srpnja 2020.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977F4DA-82B9-4107-AA15-D0707D1B5A1F}"/>
              </a:ext>
            </a:extLst>
          </p:cNvPr>
          <p:cNvSpPr txBox="1">
            <a:spLocks/>
          </p:cNvSpPr>
          <p:nvPr/>
        </p:nvSpPr>
        <p:spPr>
          <a:xfrm>
            <a:off x="4070348" y="586334"/>
            <a:ext cx="4051300" cy="42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ZAVRŠNI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RAD</a:t>
            </a:r>
            <a:r>
              <a:rPr lang="hr-HR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 br.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Tahoma" panose="020B0604030504040204" pitchFamily="34" charset="0"/>
                <a:cs typeface="Calibri" panose="020F0502020204030204" pitchFamily="34" charset="0"/>
              </a:rPr>
              <a:t>6648</a:t>
            </a:r>
            <a:endParaRPr lang="hr-HR" sz="20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  <a:ea typeface="Tahoma" panose="020B060403050404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070C11-470D-4895-818D-240B1090F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1527"/>
            <a:ext cx="3882072" cy="12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20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7328-4A82-4F87-AA0D-592132F66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  <a:cs typeface="Calibri" panose="020F0502020204030204" pitchFamily="34" charset="0"/>
              </a:rPr>
              <a:t>Fazna funkcija oblaka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04B27-208E-496C-99A2-EE8ADAF97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105526" cy="4351338"/>
          </a:xfrm>
        </p:spPr>
        <p:txBody>
          <a:bodyPr>
            <a:normAutofit/>
          </a:bodyPr>
          <a:lstStyle/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Fazna funkcija oblaka dana je Mie teorijom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Numeričko rješenje Maxwellovih jednadžbi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Zbog nje nastaju glorija i bijela duga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Može se izračunati prije izvršavanja programa i spremiti u teksturu koja se uzorkuje prilikom iscrtavanja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Moguća aproksimacija </a:t>
            </a:r>
            <a:r>
              <a:rPr lang="hr-HR" dirty="0" err="1">
                <a:latin typeface="Calibri" panose="020F0502020204030204" pitchFamily="34" charset="0"/>
                <a:cs typeface="Calibri" panose="020F0502020204030204" pitchFamily="34" charset="0"/>
              </a:rPr>
              <a:t>Henyey-Greenstein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 funkcijom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78939A-D95C-4C23-B5A2-BEB23D0FF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3726" y="2648203"/>
            <a:ext cx="4410074" cy="2706181"/>
          </a:xfrm>
          <a:solidFill>
            <a:schemeClr val="bg1">
              <a:alpha val="99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CCB91-4668-4009-8B09-1617D1C5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1C96BA-726D-4D0B-AC47-82BB8AA8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C8598A4-8A52-46BC-A645-03909EADD0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43727" y="2648203"/>
            <a:ext cx="4410073" cy="270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8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762AE5-4648-4896-A6F9-FFCD97E65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  <a:cs typeface="Calibri" panose="020F0502020204030204" pitchFamily="34" charset="0"/>
              </a:rPr>
              <a:t>Henyey-Greenstein i Mie fazna funkcija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15" name="Content Placeholder 14" descr="A picture containing looking, sitting, hat, teddy&#10;&#10;Description automatically generated">
            <a:extLst>
              <a:ext uri="{FF2B5EF4-FFF2-40B4-BE49-F238E27FC236}">
                <a16:creationId xmlns:a16="http://schemas.microsoft.com/office/drawing/2014/main" id="{DE5C21B7-16E9-400F-919D-D9232125C1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49"/>
          </a:xfrm>
        </p:spPr>
      </p:pic>
      <p:pic>
        <p:nvPicPr>
          <p:cNvPr id="17" name="Content Placeholder 16" descr="A picture containing looking, sitting, food, blurry&#10;&#10;Description automatically generated">
            <a:extLst>
              <a:ext uri="{FF2B5EF4-FFF2-40B4-BE49-F238E27FC236}">
                <a16:creationId xmlns:a16="http://schemas.microsoft.com/office/drawing/2014/main" id="{95A71CE9-1C6C-4168-A929-A0FE50A628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49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25850-5143-4D50-9D30-07CEAB34E8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ADC5B-FAA0-4028-AC55-E0C38FC3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3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9B44-C058-49D6-B764-45DAE45FC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  <a:cs typeface="Calibri" panose="020F0502020204030204" pitchFamily="34" charset="0"/>
              </a:rPr>
              <a:t>Kako rješavamo?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71683-91B9-4047-B4BB-07EEB0F80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U općenitom slučaju, nemoguće analitički</a:t>
            </a:r>
          </a:p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Uz pretpostavku samo jednostrukog raspršenja i direktnog osvjetljenja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Numerička integracija</a:t>
            </a:r>
          </a:p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Metodom pomicanja duž zrake 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Modifikacija praćenja zrake</a:t>
            </a:r>
          </a:p>
          <a:p>
            <a:pPr lvl="1"/>
            <a:r>
              <a:rPr lang="hr-HR" i="1" dirty="0">
                <a:latin typeface="Calibri" panose="020F0502020204030204" pitchFamily="34" charset="0"/>
                <a:cs typeface="Calibri" panose="020F0502020204030204" pitchFamily="34" charset="0"/>
              </a:rPr>
              <a:t>Ray </a:t>
            </a:r>
            <a:r>
              <a:rPr lang="hr-HR" i="1" dirty="0" err="1">
                <a:latin typeface="Calibri" panose="020F0502020204030204" pitchFamily="34" charset="0"/>
                <a:cs typeface="Calibri" panose="020F0502020204030204" pitchFamily="34" charset="0"/>
              </a:rPr>
              <a:t>Tracing</a:t>
            </a:r>
            <a:r>
              <a:rPr lang="hr-HR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i="1" dirty="0" err="1">
                <a:latin typeface="Calibri" panose="020F0502020204030204" pitchFamily="34" charset="0"/>
                <a:cs typeface="Calibri" panose="020F0502020204030204" pitchFamily="34" charset="0"/>
              </a:rPr>
              <a:t>Volume</a:t>
            </a:r>
            <a:r>
              <a:rPr lang="hr-HR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i="1" dirty="0" err="1">
                <a:latin typeface="Calibri" panose="020F0502020204030204" pitchFamily="34" charset="0"/>
                <a:cs typeface="Calibri" panose="020F0502020204030204" pitchFamily="34" charset="0"/>
              </a:rPr>
              <a:t>Densities</a:t>
            </a:r>
            <a:r>
              <a:rPr lang="hr-HR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– James T. </a:t>
            </a:r>
            <a:r>
              <a:rPr lang="hr-HR" dirty="0" err="1">
                <a:latin typeface="Calibri" panose="020F0502020204030204" pitchFamily="34" charset="0"/>
                <a:cs typeface="Calibri" panose="020F0502020204030204" pitchFamily="34" charset="0"/>
              </a:rPr>
              <a:t>Kajiya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C130E-CA13-4C75-95D8-FEE86BD45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471F7-2904-4D87-90AD-46008C9DF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802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44623-122B-459A-9C60-C512E0D3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+mn-lt"/>
              </a:rPr>
              <a:t>13.7.2020</a:t>
            </a:r>
            <a:r>
              <a:rPr lang="hr-HR" dirty="0">
                <a:latin typeface="+mn-lt"/>
              </a:rPr>
              <a:t>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8E3B9-FC41-4CA2-BA9C-FD4343527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+mn-lt"/>
              </a:rPr>
              <a:pPr/>
              <a:t>13</a:t>
            </a:fld>
            <a:endParaRPr lang="hr-HR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379FC95C-291D-402A-BC3F-B254A913014D}"/>
              </a:ext>
            </a:extLst>
          </p:cNvPr>
          <p:cNvSpPr/>
          <p:nvPr/>
        </p:nvSpPr>
        <p:spPr>
          <a:xfrm>
            <a:off x="4824010" y="2187629"/>
            <a:ext cx="4975522" cy="3582786"/>
          </a:xfrm>
          <a:prstGeom prst="cloud">
            <a:avLst/>
          </a:prstGeom>
          <a:solidFill>
            <a:schemeClr val="tx1">
              <a:lumMod val="50000"/>
              <a:lumOff val="5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 descr="Video camera">
            <a:extLst>
              <a:ext uri="{FF2B5EF4-FFF2-40B4-BE49-F238E27FC236}">
                <a16:creationId xmlns:a16="http://schemas.microsoft.com/office/drawing/2014/main" id="{34BA3235-A021-460C-AF73-43443DF56F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38655">
            <a:off x="207088" y="5047663"/>
            <a:ext cx="1494210" cy="1494210"/>
          </a:xfrm>
          <a:prstGeom prst="rect">
            <a:avLst/>
          </a:prstGeom>
        </p:spPr>
      </p:pic>
      <p:pic>
        <p:nvPicPr>
          <p:cNvPr id="13" name="Graphic 12" descr="Sun">
            <a:extLst>
              <a:ext uri="{FF2B5EF4-FFF2-40B4-BE49-F238E27FC236}">
                <a16:creationId xmlns:a16="http://schemas.microsoft.com/office/drawing/2014/main" id="{AA284055-8C5B-4038-9DA3-E4BA327516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5932" y="957408"/>
            <a:ext cx="1570980" cy="157098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A17112A-FB02-4741-BD35-38698937E5D9}"/>
              </a:ext>
            </a:extLst>
          </p:cNvPr>
          <p:cNvGrpSpPr/>
          <p:nvPr/>
        </p:nvGrpSpPr>
        <p:grpSpPr>
          <a:xfrm>
            <a:off x="1672971" y="2619891"/>
            <a:ext cx="9643095" cy="3150524"/>
            <a:chOff x="1670858" y="2560320"/>
            <a:chExt cx="9643095" cy="315052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8542B22-C300-4088-8120-7EF6C371728C}"/>
                </a:ext>
              </a:extLst>
            </p:cNvPr>
            <p:cNvCxnSpPr/>
            <p:nvPr/>
          </p:nvCxnSpPr>
          <p:spPr>
            <a:xfrm flipV="1">
              <a:off x="1670858" y="2560320"/>
              <a:ext cx="9643095" cy="31505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DB76D47-EFA0-44BB-A736-F006E837C910}"/>
                </a:ext>
              </a:extLst>
            </p:cNvPr>
            <p:cNvSpPr/>
            <p:nvPr/>
          </p:nvSpPr>
          <p:spPr>
            <a:xfrm>
              <a:off x="3471949" y="4999179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5EA20A-8034-4C5D-85D9-62CAF27FD581}"/>
                </a:ext>
              </a:extLst>
            </p:cNvPr>
            <p:cNvSpPr/>
            <p:nvPr/>
          </p:nvSpPr>
          <p:spPr>
            <a:xfrm>
              <a:off x="4312920" y="4716087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484A14E-D002-4C48-8A87-0B71E28D9755}"/>
                </a:ext>
              </a:extLst>
            </p:cNvPr>
            <p:cNvSpPr/>
            <p:nvPr/>
          </p:nvSpPr>
          <p:spPr>
            <a:xfrm>
              <a:off x="5143270" y="4458392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8E29D09-A86D-438F-B7FA-34DEF38EFB0A}"/>
                </a:ext>
              </a:extLst>
            </p:cNvPr>
            <p:cNvSpPr/>
            <p:nvPr/>
          </p:nvSpPr>
          <p:spPr>
            <a:xfrm>
              <a:off x="5896495" y="4197929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4AA1CD-9DBE-4DE7-BADF-3993093321AD}"/>
                </a:ext>
              </a:extLst>
            </p:cNvPr>
            <p:cNvSpPr/>
            <p:nvPr/>
          </p:nvSpPr>
          <p:spPr>
            <a:xfrm>
              <a:off x="6780415" y="3919451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6D9ED8-CD78-4CCC-8434-3823DCEB5A74}"/>
                </a:ext>
              </a:extLst>
            </p:cNvPr>
            <p:cNvSpPr/>
            <p:nvPr/>
          </p:nvSpPr>
          <p:spPr>
            <a:xfrm>
              <a:off x="7545186" y="3661756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B1AD9B-1B5C-43C5-B989-C161BD66C512}"/>
                </a:ext>
              </a:extLst>
            </p:cNvPr>
            <p:cNvSpPr/>
            <p:nvPr/>
          </p:nvSpPr>
          <p:spPr>
            <a:xfrm>
              <a:off x="8318269" y="3424845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637634-14C3-475A-A418-516D81BC585C}"/>
                </a:ext>
              </a:extLst>
            </p:cNvPr>
            <p:cNvSpPr/>
            <p:nvPr/>
          </p:nvSpPr>
          <p:spPr>
            <a:xfrm>
              <a:off x="9166167" y="3136669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A59C546-4D54-4D32-9E71-CD507722D78E}"/>
                </a:ext>
              </a:extLst>
            </p:cNvPr>
            <p:cNvSpPr/>
            <p:nvPr/>
          </p:nvSpPr>
          <p:spPr>
            <a:xfrm>
              <a:off x="9881521" y="2912225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D646D1-F9DF-40F7-AFF2-7E1D555EA75C}"/>
              </a:ext>
            </a:extLst>
          </p:cNvPr>
          <p:cNvGrpSpPr/>
          <p:nvPr/>
        </p:nvGrpSpPr>
        <p:grpSpPr>
          <a:xfrm>
            <a:off x="1786247" y="1493730"/>
            <a:ext cx="8296892" cy="3666993"/>
            <a:chOff x="1784134" y="1434159"/>
            <a:chExt cx="8026583" cy="3501449"/>
          </a:xfrm>
          <a:noFill/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AF481CB-AA06-4C5D-90EC-C62C87E34A2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10974" y="2128058"/>
              <a:ext cx="3708856" cy="204562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E5C8D48-6AF9-46E0-B0C1-17D8B19B32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20883" y="2011680"/>
              <a:ext cx="4483332" cy="186528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6914165-97C9-47D2-BB76-85B2BD604CC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10938" y="1876352"/>
              <a:ext cx="5143665" cy="17606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8B18416-42D0-4B38-887B-713603F2A5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69127" y="1734252"/>
              <a:ext cx="5864630" cy="16693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01C706-BE07-433C-A1EF-DBC9D61DE6CE}"/>
                </a:ext>
              </a:extLst>
            </p:cNvPr>
            <p:cNvSpPr/>
            <p:nvPr/>
          </p:nvSpPr>
          <p:spPr>
            <a:xfrm>
              <a:off x="7510090" y="3127663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360B17A-180F-4AE3-B550-D3BDF76FFABA}"/>
                </a:ext>
              </a:extLst>
            </p:cNvPr>
            <p:cNvSpPr/>
            <p:nvPr/>
          </p:nvSpPr>
          <p:spPr>
            <a:xfrm>
              <a:off x="6660801" y="2899756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AA38F3E-1355-44B6-974C-2A796E41273B}"/>
                </a:ext>
              </a:extLst>
            </p:cNvPr>
            <p:cNvSpPr/>
            <p:nvPr/>
          </p:nvSpPr>
          <p:spPr>
            <a:xfrm>
              <a:off x="5716550" y="2623457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A5CBEF7-9F12-490D-8676-877DE3D65AE8}"/>
                </a:ext>
              </a:extLst>
            </p:cNvPr>
            <p:cNvSpPr/>
            <p:nvPr/>
          </p:nvSpPr>
          <p:spPr>
            <a:xfrm>
              <a:off x="4897582" y="2381435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2E85082-354F-40C5-BF04-B2AE4C5257B2}"/>
                </a:ext>
              </a:extLst>
            </p:cNvPr>
            <p:cNvSpPr/>
            <p:nvPr/>
          </p:nvSpPr>
          <p:spPr>
            <a:xfrm>
              <a:off x="6582755" y="3264810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0A555E0-3C12-4698-8144-D4BBF16E97F4}"/>
                </a:ext>
              </a:extLst>
            </p:cNvPr>
            <p:cNvSpPr/>
            <p:nvPr/>
          </p:nvSpPr>
          <p:spPr>
            <a:xfrm>
              <a:off x="5696531" y="2960340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0688490-9454-42BE-8744-04CD92FA00D7}"/>
                </a:ext>
              </a:extLst>
            </p:cNvPr>
            <p:cNvSpPr/>
            <p:nvPr/>
          </p:nvSpPr>
          <p:spPr>
            <a:xfrm>
              <a:off x="4941060" y="2721912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911CD7C-7C1D-427E-BE33-5604FFEC14C6}"/>
                </a:ext>
              </a:extLst>
            </p:cNvPr>
            <p:cNvSpPr/>
            <p:nvPr/>
          </p:nvSpPr>
          <p:spPr>
            <a:xfrm>
              <a:off x="4221481" y="2455875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6FF920F-442F-429F-A325-2714B7297E3D}"/>
                </a:ext>
              </a:extLst>
            </p:cNvPr>
            <p:cNvSpPr/>
            <p:nvPr/>
          </p:nvSpPr>
          <p:spPr>
            <a:xfrm>
              <a:off x="5962765" y="3510279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E905D64-C57B-4541-9BEB-EFB93A32A498}"/>
                </a:ext>
              </a:extLst>
            </p:cNvPr>
            <p:cNvSpPr/>
            <p:nvPr/>
          </p:nvSpPr>
          <p:spPr>
            <a:xfrm>
              <a:off x="5253643" y="3204081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6A23E31-C6A4-441D-B62E-243517221A28}"/>
                </a:ext>
              </a:extLst>
            </p:cNvPr>
            <p:cNvSpPr/>
            <p:nvPr/>
          </p:nvSpPr>
          <p:spPr>
            <a:xfrm>
              <a:off x="4489730" y="2899756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8B85C37-571B-4858-8632-9295D22DC8B6}"/>
                </a:ext>
              </a:extLst>
            </p:cNvPr>
            <p:cNvSpPr/>
            <p:nvPr/>
          </p:nvSpPr>
          <p:spPr>
            <a:xfrm>
              <a:off x="3732415" y="2571228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13FB9E3-59E0-420C-A06B-09521A6FA9B4}"/>
                </a:ext>
              </a:extLst>
            </p:cNvPr>
            <p:cNvSpPr/>
            <p:nvPr/>
          </p:nvSpPr>
          <p:spPr>
            <a:xfrm>
              <a:off x="5129611" y="3750539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19EE103-2DDC-44EA-B474-F470CE4F5399}"/>
                </a:ext>
              </a:extLst>
            </p:cNvPr>
            <p:cNvSpPr/>
            <p:nvPr/>
          </p:nvSpPr>
          <p:spPr>
            <a:xfrm>
              <a:off x="4548447" y="3419302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17C53D2-A77B-4DC2-9D27-F3782530E82D}"/>
                </a:ext>
              </a:extLst>
            </p:cNvPr>
            <p:cNvSpPr/>
            <p:nvPr/>
          </p:nvSpPr>
          <p:spPr>
            <a:xfrm>
              <a:off x="3931920" y="3065489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57ED29A1-7346-4A0C-B926-00C75331911E}"/>
                </a:ext>
              </a:extLst>
            </p:cNvPr>
            <p:cNvSpPr/>
            <p:nvPr/>
          </p:nvSpPr>
          <p:spPr>
            <a:xfrm>
              <a:off x="3258062" y="2721912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2D99960-4381-41A0-AA9C-BB3F558BD49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6801" y="1590501"/>
              <a:ext cx="6669614" cy="154963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5411E0F-DB8E-4CD9-A5BA-8DFF904D8D13}"/>
                </a:ext>
              </a:extLst>
            </p:cNvPr>
            <p:cNvSpPr/>
            <p:nvPr/>
          </p:nvSpPr>
          <p:spPr>
            <a:xfrm>
              <a:off x="8192193" y="2860587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F4EB76-7B56-4709-94C2-6442E7EA4766}"/>
                </a:ext>
              </a:extLst>
            </p:cNvPr>
            <p:cNvSpPr/>
            <p:nvPr/>
          </p:nvSpPr>
          <p:spPr>
            <a:xfrm>
              <a:off x="7280430" y="2644989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2C30050-13E0-4257-B42F-FEA53F9D0F4E}"/>
                </a:ext>
              </a:extLst>
            </p:cNvPr>
            <p:cNvSpPr/>
            <p:nvPr/>
          </p:nvSpPr>
          <p:spPr>
            <a:xfrm>
              <a:off x="6475910" y="2446712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DB95A8-225D-497D-B932-F366D0BC365B}"/>
                </a:ext>
              </a:extLst>
            </p:cNvPr>
            <p:cNvSpPr/>
            <p:nvPr/>
          </p:nvSpPr>
          <p:spPr>
            <a:xfrm>
              <a:off x="5621412" y="2241764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8E6494D-1F9A-44A3-A175-BA27742B37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9822" y="2241764"/>
              <a:ext cx="3088350" cy="215167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1290BC-0A20-4C71-A906-F5A6E911D1D0}"/>
                </a:ext>
              </a:extLst>
            </p:cNvPr>
            <p:cNvSpPr/>
            <p:nvPr/>
          </p:nvSpPr>
          <p:spPr>
            <a:xfrm>
              <a:off x="4573846" y="3978335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ADA9D0D-04BE-499A-9FE0-C7A8585926DF}"/>
                </a:ext>
              </a:extLst>
            </p:cNvPr>
            <p:cNvSpPr/>
            <p:nvPr/>
          </p:nvSpPr>
          <p:spPr>
            <a:xfrm>
              <a:off x="3988722" y="3562069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D038D41-57E7-4E76-B4A9-B3E83D098E65}"/>
                </a:ext>
              </a:extLst>
            </p:cNvPr>
            <p:cNvSpPr/>
            <p:nvPr/>
          </p:nvSpPr>
          <p:spPr>
            <a:xfrm>
              <a:off x="3389480" y="3165057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5B0EFB7-4697-47AB-93F4-10905BEBAF33}"/>
                </a:ext>
              </a:extLst>
            </p:cNvPr>
            <p:cNvSpPr/>
            <p:nvPr/>
          </p:nvSpPr>
          <p:spPr>
            <a:xfrm>
              <a:off x="2839125" y="2774029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1C3C37A6-C8A0-4391-A971-9DE862B8EFB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92531" y="2354638"/>
              <a:ext cx="2386606" cy="231291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727F3EC-9696-4D00-A2C6-BA71FA1FFAF3}"/>
                </a:ext>
              </a:extLst>
            </p:cNvPr>
            <p:cNvSpPr/>
            <p:nvPr/>
          </p:nvSpPr>
          <p:spPr>
            <a:xfrm>
              <a:off x="3792219" y="4197005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E9A560-84CC-4772-8404-F7DD91540DC2}"/>
                </a:ext>
              </a:extLst>
            </p:cNvPr>
            <p:cNvSpPr/>
            <p:nvPr/>
          </p:nvSpPr>
          <p:spPr>
            <a:xfrm>
              <a:off x="3326799" y="3748612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40AE178-EB5A-4C71-BA6F-F63F363DB068}"/>
                </a:ext>
              </a:extLst>
            </p:cNvPr>
            <p:cNvSpPr/>
            <p:nvPr/>
          </p:nvSpPr>
          <p:spPr>
            <a:xfrm>
              <a:off x="2829755" y="3275464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2C5501F-A33B-4B72-A2F3-3C12A88C6C79}"/>
                </a:ext>
              </a:extLst>
            </p:cNvPr>
            <p:cNvSpPr/>
            <p:nvPr/>
          </p:nvSpPr>
          <p:spPr>
            <a:xfrm>
              <a:off x="2464524" y="2884405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2EA90C1-36C4-44AD-83B7-71F49CFEA8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84134" y="2441270"/>
              <a:ext cx="1691083" cy="249433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22E7C78-3ABF-4CFF-B366-A73ABDB4327B}"/>
                </a:ext>
              </a:extLst>
            </p:cNvPr>
            <p:cNvSpPr/>
            <p:nvPr/>
          </p:nvSpPr>
          <p:spPr>
            <a:xfrm>
              <a:off x="3095237" y="4406438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F3A6CB-9BF3-4C3D-919A-CBAE0583A9FB}"/>
                </a:ext>
              </a:extLst>
            </p:cNvPr>
            <p:cNvSpPr/>
            <p:nvPr/>
          </p:nvSpPr>
          <p:spPr>
            <a:xfrm>
              <a:off x="2746754" y="3924915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FC1AE4F-9E4D-4EC6-A425-ED3F2182AFF4}"/>
                </a:ext>
              </a:extLst>
            </p:cNvPr>
            <p:cNvSpPr/>
            <p:nvPr/>
          </p:nvSpPr>
          <p:spPr>
            <a:xfrm>
              <a:off x="2373497" y="3360423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D6DEF01-8817-47B5-8162-98D4439F2AF6}"/>
                </a:ext>
              </a:extLst>
            </p:cNvPr>
            <p:cNvSpPr/>
            <p:nvPr/>
          </p:nvSpPr>
          <p:spPr>
            <a:xfrm>
              <a:off x="2074568" y="2944322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CED57D16-3A69-4265-BA7A-F69034B577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6801" y="1434159"/>
              <a:ext cx="7413916" cy="14501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0DEBA51-13BD-48EF-8151-2FA69BD9D818}"/>
                </a:ext>
              </a:extLst>
            </p:cNvPr>
            <p:cNvSpPr/>
            <p:nvPr/>
          </p:nvSpPr>
          <p:spPr>
            <a:xfrm>
              <a:off x="8746375" y="2594874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09AB117-E2D4-4933-9CDB-BFB30FA29E75}"/>
                </a:ext>
              </a:extLst>
            </p:cNvPr>
            <p:cNvSpPr/>
            <p:nvPr/>
          </p:nvSpPr>
          <p:spPr>
            <a:xfrm>
              <a:off x="7736081" y="2399657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93E18DF-8E50-4E70-AB81-453A8A669EDF}"/>
                </a:ext>
              </a:extLst>
            </p:cNvPr>
            <p:cNvSpPr/>
            <p:nvPr/>
          </p:nvSpPr>
          <p:spPr>
            <a:xfrm>
              <a:off x="6862354" y="2228337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C62EBE3-5FE8-4310-A71B-3C642A7A531A}"/>
                </a:ext>
              </a:extLst>
            </p:cNvPr>
            <p:cNvSpPr/>
            <p:nvPr/>
          </p:nvSpPr>
          <p:spPr>
            <a:xfrm>
              <a:off x="6018299" y="2058983"/>
              <a:ext cx="199505" cy="199506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84754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6927E58-D09A-4709-9D08-8348FCC0F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  <a:cs typeface="Calibri" panose="020F0502020204030204" pitchFamily="34" charset="0"/>
              </a:rPr>
              <a:t>Aproksimacije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9E312E-E230-498C-B001-CA46A37BA8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49679" cy="4351338"/>
          </a:xfrm>
        </p:spPr>
        <p:txBody>
          <a:bodyPr>
            <a:normAutofit/>
          </a:bodyPr>
          <a:lstStyle/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Oblaci imaju veliki koeficijent refleksije – višestruko raspršivanje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Smanjenjem koeficijenta izumiranja prilikom praćenja sekundarnih zraka</a:t>
            </a:r>
          </a:p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Osvjetljenje od neba i Zemlje nije zanemarivo – ambijentno osvjetljenje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Analitičko rješenje ako se uzme u obzir samo osvjetljenje od neba i Zemlje i pretpostavi se homogena gustoća oblaka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Content Placeholder 9" descr="A picture containing outdoor, flying, looking, clouds&#10;&#10;Description automatically generated">
            <a:extLst>
              <a:ext uri="{FF2B5EF4-FFF2-40B4-BE49-F238E27FC236}">
                <a16:creationId xmlns:a16="http://schemas.microsoft.com/office/drawing/2014/main" id="{3165FDFD-4995-42E1-89BD-14B322C211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54" y="274646"/>
            <a:ext cx="3662746" cy="206029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0C246-AB27-49C4-9ACA-7E070A463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1BD1A-D5A1-4940-9AA7-A0622BD9A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picture containing outdoor, flying, clouds, smoke&#10;&#10;Description automatically generated">
            <a:extLst>
              <a:ext uri="{FF2B5EF4-FFF2-40B4-BE49-F238E27FC236}">
                <a16:creationId xmlns:a16="http://schemas.microsoft.com/office/drawing/2014/main" id="{D7A277A0-58C2-4900-BCBC-C0607943F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54" y="2467913"/>
            <a:ext cx="3662746" cy="2060295"/>
          </a:xfrm>
          <a:prstGeom prst="rect">
            <a:avLst/>
          </a:prstGeom>
        </p:spPr>
      </p:pic>
      <p:pic>
        <p:nvPicPr>
          <p:cNvPr id="14" name="Picture 13" descr="A picture containing outdoor, nature, smoke, flying&#10;&#10;Description automatically generated">
            <a:extLst>
              <a:ext uri="{FF2B5EF4-FFF2-40B4-BE49-F238E27FC236}">
                <a16:creationId xmlns:a16="http://schemas.microsoft.com/office/drawing/2014/main" id="{3847BE6C-28D9-4741-A5E7-06A4CFF875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255" y="4661181"/>
            <a:ext cx="3662745" cy="206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3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F4DD-685E-470C-8B9A-877DB4B5C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  <a:cs typeface="Calibri" panose="020F0502020204030204" pitchFamily="34" charset="0"/>
              </a:rPr>
              <a:t>Programska implementacija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758F-883F-441D-B44C-9C5AB7361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Programski jezik C++</a:t>
            </a:r>
          </a:p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Grafičko sučelje OpenGL</a:t>
            </a:r>
          </a:p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Sjenčari pisani u GLSL-u</a:t>
            </a:r>
          </a:p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Korištene biblioteke: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GLBinding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GLFW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GLM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stb_image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DearImgui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https://gitlab.com/markomijolovic/physically-based-cloud-rendering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A9A28-EA21-40EA-B861-D8F113D03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19B75F-6EC5-4CFE-B481-5A421142D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15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09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A3D90-6BC7-4320-B98B-03BA408B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  <a:cs typeface="Calibri" panose="020F0502020204030204" pitchFamily="34" charset="0"/>
              </a:rPr>
              <a:t>Rezultati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9824E-7DE6-436D-B1F9-C8431A49C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F6C4A-412A-41E4-B68D-CF534ED03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983D87-51C1-4978-9380-DAA7E6F1B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16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744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7" name="Content Placeholder 6" descr="Clouds in the sky&#10;&#10;Description automatically generated">
            <a:extLst>
              <a:ext uri="{FF2B5EF4-FFF2-40B4-BE49-F238E27FC236}">
                <a16:creationId xmlns:a16="http://schemas.microsoft.com/office/drawing/2014/main" id="{F1C8F0B1-508B-4211-AF4E-58D2C89766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25021B-2F11-481C-B7E7-F9B4AAB4FA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r-HR" dirty="0">
                <a:solidFill>
                  <a:schemeClr val="bg1"/>
                </a:solidFill>
                <a:latin typeface="+mn-lt"/>
              </a:rPr>
              <a:t>13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4D0FF-57B4-4C97-A110-FE6FF4F8F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17</a:t>
            </a:fld>
            <a:endParaRPr lang="en-US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312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7" name="Content Placeholder 6" descr="A group of clouds in the sky&#10;&#10;Description automatically generated">
            <a:extLst>
              <a:ext uri="{FF2B5EF4-FFF2-40B4-BE49-F238E27FC236}">
                <a16:creationId xmlns:a16="http://schemas.microsoft.com/office/drawing/2014/main" id="{8417F06B-B9DE-4696-91E6-3377386C4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-1504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FD2D3-57FB-44A5-8E18-8026F1E807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r-HR" dirty="0">
                <a:solidFill>
                  <a:schemeClr val="bg1"/>
                </a:solidFill>
                <a:latin typeface="+mn-lt"/>
              </a:rPr>
              <a:t>13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5799D-D5B4-4DFB-B5E3-71626CCCC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18</a:t>
            </a:fld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04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7" name="Content Placeholder 6" descr="Clouds in a blue cloudy sky&#10;&#10;Description automatically generated">
            <a:extLst>
              <a:ext uri="{FF2B5EF4-FFF2-40B4-BE49-F238E27FC236}">
                <a16:creationId xmlns:a16="http://schemas.microsoft.com/office/drawing/2014/main" id="{17E02C2C-CA17-4279-9DEE-4CF8062C7A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10000"/>
                    </a14:imgEffect>
                    <a14:imgEffect>
                      <a14:brightnessContrast bright="-5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97F77-F0AC-4A01-B208-B85F39BB02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hr-HR" dirty="0">
                <a:solidFill>
                  <a:srgbClr val="FFFFFF"/>
                </a:solidFill>
                <a:latin typeface="+mn-lt"/>
              </a:rPr>
              <a:t>13</a:t>
            </a:r>
            <a:r>
              <a:rPr lang="en-US" dirty="0">
                <a:solidFill>
                  <a:srgbClr val="FFFFFF"/>
                </a:solidFill>
                <a:latin typeface="+mn-lt"/>
              </a:rPr>
              <a:t>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36939B-B42D-4C6A-B31B-2FA9209BB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2D500A4-7A4A-4D41-89B3-C61B63D961FB}" type="slidenum">
              <a:rPr lang="en-US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19</a:t>
            </a:fld>
            <a:endParaRPr lang="en-US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161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77CA4-E8B6-4389-ACFF-95B1FDA56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</a:rPr>
              <a:t>Što želimo reproducirati?</a:t>
            </a:r>
            <a:endParaRPr lang="en-US" b="1" dirty="0">
              <a:latin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6362B-5D29-4AEF-9D49-D411E49C0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18DCC-51B5-4129-BFFD-26C5AE115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+mn-lt"/>
              </a:rPr>
              <a:t>13.7.2020.</a:t>
            </a:r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65A4B-2834-4B22-A5F5-B93283810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+mn-lt"/>
              </a:rPr>
              <a:pPr/>
              <a:t>2</a:t>
            </a:fld>
            <a:endParaRPr lang="hr-HR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8030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0A425-A1CD-463B-AE24-6BBBA6615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84CDD-6E6B-46FF-9BE8-43598E797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+mn-lt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1BA9A3-6FAD-4B61-9B94-4BF8A2E2F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</a:rPr>
              <a:pPr/>
              <a:t>20</a:t>
            </a:fld>
            <a:endParaRPr lang="hr-HR" dirty="0">
              <a:solidFill>
                <a:schemeClr val="bg1"/>
              </a:solidFill>
            </a:endParaRPr>
          </a:p>
        </p:txBody>
      </p:sp>
      <p:pic>
        <p:nvPicPr>
          <p:cNvPr id="11" name="Clouds 2020-07-13 12-20-20-80-1">
            <a:hlinkClick r:id="" action="ppaction://media"/>
            <a:extLst>
              <a:ext uri="{FF2B5EF4-FFF2-40B4-BE49-F238E27FC236}">
                <a16:creationId xmlns:a16="http://schemas.microsoft.com/office/drawing/2014/main" id="{48BDDB87-B533-4571-8D8F-15BD3547CA2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lum contrast="25000"/>
          </a:blip>
          <a:stretch>
            <a:fillRect/>
          </a:stretch>
        </p:blipFill>
        <p:spPr>
          <a:xfrm>
            <a:off x="0" y="0"/>
            <a:ext cx="12192276" cy="6858000"/>
          </a:xfrm>
        </p:spPr>
      </p:pic>
    </p:spTree>
    <p:extLst>
      <p:ext uri="{BB962C8B-B14F-4D97-AF65-F5344CB8AC3E}">
        <p14:creationId xmlns:p14="http://schemas.microsoft.com/office/powerpoint/2010/main" val="2994478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55BD4-81C3-4A89-9ED6-5CA0F927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+mj-lt"/>
                <a:cs typeface="Calibri" panose="020F0502020204030204" pitchFamily="34" charset="0"/>
              </a:rPr>
              <a:t>Demonstracija</a:t>
            </a:r>
            <a:endParaRPr lang="hr-HR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425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0E6E1-925C-4FAF-A167-9F24F0F38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7AF10-21EE-4C9F-AF32-1622156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3F0B7F0-20AC-4C24-913D-52FDB248A812}"/>
              </a:ext>
            </a:extLst>
          </p:cNvPr>
          <p:cNvSpPr txBox="1">
            <a:spLocks/>
          </p:cNvSpPr>
          <p:nvPr/>
        </p:nvSpPr>
        <p:spPr>
          <a:xfrm>
            <a:off x="2924363" y="2417413"/>
            <a:ext cx="6343274" cy="1316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F6F7E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ctr"/>
            <a:r>
              <a:rPr lang="hr-HR" sz="5400" b="1" dirty="0">
                <a:latin typeface="+mj-lt"/>
                <a:cs typeface="Calibri" panose="020F0502020204030204" pitchFamily="34" charset="0"/>
              </a:rPr>
              <a:t>Hvala na pažnji!</a:t>
            </a:r>
          </a:p>
        </p:txBody>
      </p:sp>
    </p:spTree>
    <p:extLst>
      <p:ext uri="{BB962C8B-B14F-4D97-AF65-F5344CB8AC3E}">
        <p14:creationId xmlns:p14="http://schemas.microsoft.com/office/powerpoint/2010/main" val="1916370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F4E2EC-8680-4EB4-AC35-A85E2F9D0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F9B5BC-4521-4FBB-B58D-387AB00CF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43650"/>
            <a:ext cx="2743200" cy="365125"/>
          </a:xfrm>
        </p:spPr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+mn-lt"/>
              </a:rPr>
              <a:t>3</a:t>
            </a:fld>
            <a:endParaRPr lang="hr-HR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B3F2C852-719C-4701-9E12-078CF5F18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8620" y="1499602"/>
            <a:ext cx="7514761" cy="2709403"/>
          </a:xfrm>
          <a:prstGeom prst="rect">
            <a:avLst/>
          </a:prstGeom>
        </p:spPr>
      </p:pic>
      <p:pic>
        <p:nvPicPr>
          <p:cNvPr id="33" name="Content Placeholder 32" descr="A group of clouds in the sky&#10;&#10;Description automatically generated">
            <a:extLst>
              <a:ext uri="{FF2B5EF4-FFF2-40B4-BE49-F238E27FC236}">
                <a16:creationId xmlns:a16="http://schemas.microsoft.com/office/drawing/2014/main" id="{D41C9B3B-EA4F-4967-B050-91AFD633F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311" y="4209003"/>
            <a:ext cx="3782483" cy="2147347"/>
          </a:xfrm>
        </p:spPr>
      </p:pic>
      <p:pic>
        <p:nvPicPr>
          <p:cNvPr id="35" name="Picture 34" descr="A group of clouds in the sky&#10;&#10;Description automatically generated">
            <a:extLst>
              <a:ext uri="{FF2B5EF4-FFF2-40B4-BE49-F238E27FC236}">
                <a16:creationId xmlns:a16="http://schemas.microsoft.com/office/drawing/2014/main" id="{64106165-9530-4592-BF00-5BCC85A1CC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49"/>
          <a:stretch/>
        </p:blipFill>
        <p:spPr>
          <a:xfrm>
            <a:off x="6434794" y="4209004"/>
            <a:ext cx="3418587" cy="2147346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8C0BB7B2-CBC3-4134-82FC-D80E2FA3EDA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kern="1200">
                <a:solidFill>
                  <a:srgbClr val="F6F7ED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hr-HR" b="1" dirty="0">
                <a:latin typeface="+mj-lt"/>
                <a:cs typeface="Calibri" panose="020F0502020204030204" pitchFamily="34" charset="0"/>
              </a:rPr>
              <a:t>Različiti tipovi oblaka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05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C635-7EEA-4EB7-92D8-5F221EDE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</a:rPr>
              <a:t>Različiti rubovi</a:t>
            </a:r>
            <a:endParaRPr lang="en-US" b="1" dirty="0">
              <a:latin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13AE25-6272-463D-A604-73447740E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276600" cy="4351338"/>
          </a:xfrm>
        </p:spPr>
        <p:txBody>
          <a:bodyPr>
            <a:normAutofit/>
          </a:bodyPr>
          <a:lstStyle/>
          <a:p>
            <a:r>
              <a:rPr lang="hr-HR" dirty="0">
                <a:latin typeface="+mn-lt"/>
              </a:rPr>
              <a:t>Tvrdi (engl. </a:t>
            </a:r>
            <a:r>
              <a:rPr lang="hr-HR" dirty="0" err="1">
                <a:latin typeface="+mn-lt"/>
              </a:rPr>
              <a:t>puffy</a:t>
            </a:r>
            <a:r>
              <a:rPr lang="hr-HR" dirty="0">
                <a:latin typeface="+mn-lt"/>
              </a:rPr>
              <a:t>)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86769E2-286A-4A66-972D-7DDBEE9B9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1518" y="1825625"/>
            <a:ext cx="2908963" cy="4351338"/>
          </a:xfrm>
        </p:spPr>
        <p:txBody>
          <a:bodyPr/>
          <a:lstStyle/>
          <a:p>
            <a:r>
              <a:rPr lang="hr-HR" dirty="0" err="1">
                <a:latin typeface="+mn-lt"/>
              </a:rPr>
              <a:t>Pramenasti</a:t>
            </a:r>
            <a:r>
              <a:rPr lang="hr-HR" dirty="0">
                <a:latin typeface="+mn-lt"/>
              </a:rPr>
              <a:t> (engl. </a:t>
            </a:r>
            <a:r>
              <a:rPr lang="hr-HR" dirty="0" err="1">
                <a:latin typeface="+mn-lt"/>
              </a:rPr>
              <a:t>wispy</a:t>
            </a:r>
            <a:r>
              <a:rPr lang="hr-HR" dirty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F7415-E63B-4EA9-9C73-89C79B39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+mn-lt"/>
              </a:rPr>
              <a:t>13.7.2020.</a:t>
            </a:r>
            <a:endParaRPr lang="hr-H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44711-0B84-47B4-AECC-1D360CA5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+mn-lt"/>
              </a:rPr>
              <a:pPr/>
              <a:t>4</a:t>
            </a:fld>
            <a:endParaRPr lang="hr-HR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Picture 10" descr="A group of clouds in the sky&#10;&#10;Description automatically generated">
            <a:extLst>
              <a:ext uri="{FF2B5EF4-FFF2-40B4-BE49-F238E27FC236}">
                <a16:creationId xmlns:a16="http://schemas.microsoft.com/office/drawing/2014/main" id="{226EC17D-16AE-4B8A-87DB-55B9F41D5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68" y="3443241"/>
            <a:ext cx="3239267" cy="1882277"/>
          </a:xfrm>
          <a:prstGeom prst="rect">
            <a:avLst/>
          </a:prstGeom>
        </p:spPr>
      </p:pic>
      <p:pic>
        <p:nvPicPr>
          <p:cNvPr id="13" name="Picture 12" descr="Clouds in a blue cloudy sky&#10;&#10;Description automatically generated">
            <a:extLst>
              <a:ext uri="{FF2B5EF4-FFF2-40B4-BE49-F238E27FC236}">
                <a16:creationId xmlns:a16="http://schemas.microsoft.com/office/drawing/2014/main" id="{50023A06-9F2E-4A16-BAB7-BBC01A4FD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71" y="3457279"/>
            <a:ext cx="2506055" cy="18822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D4ECBB4-BB1D-4CBE-B353-C098321A1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43" y="3457279"/>
            <a:ext cx="3283041" cy="1882277"/>
          </a:xfrm>
          <a:prstGeom prst="rect">
            <a:avLst/>
          </a:prstGeom>
        </p:spPr>
      </p:pic>
      <p:sp>
        <p:nvSpPr>
          <p:cNvPr id="45" name="Content Placeholder 15">
            <a:extLst>
              <a:ext uri="{FF2B5EF4-FFF2-40B4-BE49-F238E27FC236}">
                <a16:creationId xmlns:a16="http://schemas.microsoft.com/office/drawing/2014/main" id="{956988E6-2059-4E50-B681-1EE1AEF75383}"/>
              </a:ext>
            </a:extLst>
          </p:cNvPr>
          <p:cNvSpPr txBox="1">
            <a:spLocks/>
          </p:cNvSpPr>
          <p:nvPr/>
        </p:nvSpPr>
        <p:spPr>
          <a:xfrm>
            <a:off x="7850404" y="1825625"/>
            <a:ext cx="34845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latin typeface="+mn-lt"/>
              </a:rPr>
              <a:t>Mekani (engl. </a:t>
            </a:r>
            <a:r>
              <a:rPr lang="hr-HR" dirty="0" err="1">
                <a:latin typeface="+mn-lt"/>
              </a:rPr>
              <a:t>soft</a:t>
            </a:r>
            <a:r>
              <a:rPr lang="hr-HR" dirty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321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2C635-7EEA-4EB7-92D8-5F221EDE6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</a:rPr>
              <a:t>Boje</a:t>
            </a:r>
            <a:endParaRPr lang="en-US" b="1" dirty="0">
              <a:latin typeface="+mj-lt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13AE25-6272-463D-A604-73447740EE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3276600" cy="4351338"/>
          </a:xfrm>
        </p:spPr>
        <p:txBody>
          <a:bodyPr>
            <a:normAutofit/>
          </a:bodyPr>
          <a:lstStyle/>
          <a:p>
            <a:r>
              <a:rPr lang="hr-HR" dirty="0" err="1">
                <a:latin typeface="+mn-lt"/>
              </a:rPr>
              <a:t>Svjetli</a:t>
            </a:r>
            <a:r>
              <a:rPr lang="hr-HR" dirty="0">
                <a:latin typeface="+mn-lt"/>
              </a:rPr>
              <a:t> osvjetljeni dio i taman </a:t>
            </a:r>
            <a:r>
              <a:rPr lang="hr-HR" dirty="0" err="1">
                <a:latin typeface="+mn-lt"/>
              </a:rPr>
              <a:t>neosvjetljeni</a:t>
            </a:r>
            <a:r>
              <a:rPr lang="hr-HR" dirty="0">
                <a:latin typeface="+mn-lt"/>
              </a:rPr>
              <a:t> dio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86769E2-286A-4A66-972D-7DDBEE9B98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1518" y="1825625"/>
            <a:ext cx="2908963" cy="4351338"/>
          </a:xfrm>
        </p:spPr>
        <p:txBody>
          <a:bodyPr/>
          <a:lstStyle/>
          <a:p>
            <a:r>
              <a:rPr lang="hr-HR" dirty="0" err="1">
                <a:latin typeface="+mn-lt"/>
              </a:rPr>
              <a:t>Ambijentno</a:t>
            </a:r>
            <a:r>
              <a:rPr lang="hr-HR" dirty="0">
                <a:latin typeface="+mn-lt"/>
              </a:rPr>
              <a:t> osvjetljenje (od neba i Zemlje)</a:t>
            </a:r>
            <a:endParaRPr lang="en-US" dirty="0">
              <a:latin typeface="+mn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F7415-E63B-4EA9-9C73-89C79B39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+mn-lt"/>
              </a:rPr>
              <a:t>13.7.2020.</a:t>
            </a:r>
            <a:endParaRPr lang="hr-HR" dirty="0">
              <a:latin typeface="+mn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C44711-0B84-47B4-AECC-1D360CA5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+mn-lt"/>
              </a:rPr>
              <a:pPr/>
              <a:t>5</a:t>
            </a:fld>
            <a:endParaRPr lang="hr-HR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45" name="Content Placeholder 15">
            <a:extLst>
              <a:ext uri="{FF2B5EF4-FFF2-40B4-BE49-F238E27FC236}">
                <a16:creationId xmlns:a16="http://schemas.microsoft.com/office/drawing/2014/main" id="{956988E6-2059-4E50-B681-1EE1AEF75383}"/>
              </a:ext>
            </a:extLst>
          </p:cNvPr>
          <p:cNvSpPr txBox="1">
            <a:spLocks/>
          </p:cNvSpPr>
          <p:nvPr/>
        </p:nvSpPr>
        <p:spPr>
          <a:xfrm>
            <a:off x="7850404" y="1825625"/>
            <a:ext cx="34845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>
                <a:latin typeface="+mn-lt"/>
              </a:rPr>
              <a:t>Glorija (engl. </a:t>
            </a:r>
            <a:r>
              <a:rPr lang="hr-HR" dirty="0" err="1">
                <a:latin typeface="+mn-lt"/>
              </a:rPr>
              <a:t>glory</a:t>
            </a:r>
            <a:r>
              <a:rPr lang="hr-HR" dirty="0">
                <a:latin typeface="+mn-lt"/>
              </a:rPr>
              <a:t>) i bijela duga (engl. </a:t>
            </a:r>
            <a:r>
              <a:rPr lang="hr-HR" dirty="0" err="1">
                <a:latin typeface="+mn-lt"/>
              </a:rPr>
              <a:t>fogbow</a:t>
            </a:r>
            <a:r>
              <a:rPr lang="hr-HR" dirty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  <p:pic>
        <p:nvPicPr>
          <p:cNvPr id="6" name="Picture 5" descr="Clouds in a blue sky&#10;&#10;Description automatically generated">
            <a:extLst>
              <a:ext uri="{FF2B5EF4-FFF2-40B4-BE49-F238E27FC236}">
                <a16:creationId xmlns:a16="http://schemas.microsoft.com/office/drawing/2014/main" id="{B6D77020-6B34-422A-B43A-7348970B2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457279"/>
            <a:ext cx="2743201" cy="1903615"/>
          </a:xfrm>
          <a:prstGeom prst="rect">
            <a:avLst/>
          </a:prstGeom>
        </p:spPr>
      </p:pic>
      <p:pic>
        <p:nvPicPr>
          <p:cNvPr id="8" name="Picture 7" descr="A view of a lush green field&#10;&#10;Description automatically generated">
            <a:extLst>
              <a:ext uri="{FF2B5EF4-FFF2-40B4-BE49-F238E27FC236}">
                <a16:creationId xmlns:a16="http://schemas.microsoft.com/office/drawing/2014/main" id="{E0E08674-A38D-4AE1-880F-B05E8A30D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683" y="3457279"/>
            <a:ext cx="2852631" cy="1903615"/>
          </a:xfrm>
          <a:prstGeom prst="rect">
            <a:avLst/>
          </a:prstGeom>
        </p:spPr>
      </p:pic>
      <p:pic>
        <p:nvPicPr>
          <p:cNvPr id="12" name="Picture 11" descr="A picture containing sitting, view, close, mirror&#10;&#10;Description automatically generated">
            <a:extLst>
              <a:ext uri="{FF2B5EF4-FFF2-40B4-BE49-F238E27FC236}">
                <a16:creationId xmlns:a16="http://schemas.microsoft.com/office/drawing/2014/main" id="{3B5CF8DB-1D09-4B32-9478-6C62406FE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743" y="3429000"/>
            <a:ext cx="2897841" cy="19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74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619AE-9D35-4807-94BA-9C98E3FD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+mj-lt"/>
                <a:cs typeface="Calibri" panose="020F0502020204030204" pitchFamily="34" charset="0"/>
              </a:rPr>
              <a:t>Motivacija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AAF801F-2DEC-4717-BD5D-B5AA300BD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Horizon Zero Dawn </a:t>
            </a:r>
            <a:r>
              <a:rPr lang="hr-HR" b="0" dirty="0">
                <a:latin typeface="Calibri" panose="020F0502020204030204" pitchFamily="34" charset="0"/>
                <a:cs typeface="Calibri" panose="020F0502020204030204" pitchFamily="34" charset="0"/>
              </a:rPr>
              <a:t>               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(Guerrilla Games)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FD94D99-1ADF-4DCC-A391-5BC744F18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Red Dead Redemption 2 </a:t>
            </a:r>
            <a:r>
              <a:rPr lang="hr-HR" b="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b="0" dirty="0">
                <a:latin typeface="Calibri" panose="020F0502020204030204" pitchFamily="34" charset="0"/>
                <a:cs typeface="Calibri" panose="020F0502020204030204" pitchFamily="34" charset="0"/>
              </a:rPr>
              <a:t>(Rockstar Games)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0DAA-BDD9-4E52-91E4-EC806D513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85B742-2F52-4351-A373-4D1AFE0C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Content Placeholder 6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696B3346-B330-4908-A6E8-D5C416F025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839788" y="2895257"/>
            <a:ext cx="5157787" cy="2904223"/>
          </a:xfrm>
          <a:prstGeom prst="rect">
            <a:avLst/>
          </a:prstGeom>
        </p:spPr>
      </p:pic>
      <p:pic>
        <p:nvPicPr>
          <p:cNvPr id="25" name="Content Placeholder 13" descr="A picture containing outdoor, grass, nature, mountain&#10;&#10;Description automatically generated">
            <a:extLst>
              <a:ext uri="{FF2B5EF4-FFF2-40B4-BE49-F238E27FC236}">
                <a16:creationId xmlns:a16="http://schemas.microsoft.com/office/drawing/2014/main" id="{C06C57F0-4480-4AFB-8996-928C97D6DE7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6172200" y="2889874"/>
            <a:ext cx="5183188" cy="291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9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8BDE2B7-E6BB-4DAF-93E5-728EC199A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  <a:cs typeface="Calibri" panose="020F0502020204030204" pitchFamily="34" charset="0"/>
              </a:rPr>
              <a:t>Modeliranje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3FE8C8-4F08-4EAD-9543-8BB1BEEC16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Proceduralno – funkcijama šuma</a:t>
            </a:r>
          </a:p>
          <a:p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Potrebno definirati dvije stvari: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Položaj oblaka </a:t>
            </a:r>
          </a:p>
          <a:p>
            <a:pPr lvl="2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 2D vremenska tekstura i tri 1D teksture visinskih gradijenata</a:t>
            </a:r>
          </a:p>
          <a:p>
            <a:pPr lvl="1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Struktura oblaka </a:t>
            </a:r>
          </a:p>
          <a:p>
            <a:pPr lvl="2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Dvije 3D teksture (jedna rezolucije 128x128x128, druga 64x64x64 piksela)</a:t>
            </a:r>
          </a:p>
          <a:p>
            <a:pPr lvl="2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Kombinacija Perlin i Worley šumova kao bazna tekstura</a:t>
            </a:r>
          </a:p>
          <a:p>
            <a:pPr lvl="2"/>
            <a:r>
              <a:rPr lang="hr-HR" dirty="0">
                <a:latin typeface="Calibri" panose="020F0502020204030204" pitchFamily="34" charset="0"/>
                <a:cs typeface="Calibri" panose="020F0502020204030204" pitchFamily="34" charset="0"/>
              </a:rPr>
              <a:t>Fraktalni šum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Content Placeholder 10" descr="A close up of an animal&#10;&#10;Description automatically generated">
            <a:extLst>
              <a:ext uri="{FF2B5EF4-FFF2-40B4-BE49-F238E27FC236}">
                <a16:creationId xmlns:a16="http://schemas.microsoft.com/office/drawing/2014/main" id="{5095CA6E-A3D7-4DA2-B2A9-36298231C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34145"/>
            <a:ext cx="1942818" cy="19428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8445E-DAE1-4DDD-9749-8BE06F6EC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BFE9E9-4C23-4093-8A98-18556FCB5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A close up of a tree&#10;&#10;Description automatically generated">
            <a:extLst>
              <a:ext uri="{FF2B5EF4-FFF2-40B4-BE49-F238E27FC236}">
                <a16:creationId xmlns:a16="http://schemas.microsoft.com/office/drawing/2014/main" id="{D8B21510-C64D-405E-B96C-170B49DF5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664" y="4234145"/>
            <a:ext cx="1942816" cy="19428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D07C08-BA52-4741-B69B-FF83E9453D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26" y="4234145"/>
            <a:ext cx="1942818" cy="1942818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AD637BC-F4A9-44E8-8D0B-CD251D8728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94896"/>
            <a:ext cx="5988144" cy="220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4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F49EC-27AA-4593-B511-0927E4DD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hr-HR" b="1" dirty="0">
                <a:latin typeface="+mj-lt"/>
                <a:cs typeface="Calibri" panose="020F0502020204030204" pitchFamily="34" charset="0"/>
              </a:rPr>
              <a:t>Faze u modeliranju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7814A-6A3D-4FB2-B1F4-058415298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  <a:endParaRPr lang="hr-H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D3C83-2894-4BEC-8412-D7F067B86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Content Placeholder 19" descr="A close up of clouds in the sky&#10;&#10;Description automatically generated">
            <a:extLst>
              <a:ext uri="{FF2B5EF4-FFF2-40B4-BE49-F238E27FC236}">
                <a16:creationId xmlns:a16="http://schemas.microsoft.com/office/drawing/2014/main" id="{A1CDBF52-8E20-4EA8-B439-C7F4A33E906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43969"/>
            <a:ext cx="5181600" cy="2914649"/>
          </a:xfrm>
        </p:spPr>
      </p:pic>
      <p:pic>
        <p:nvPicPr>
          <p:cNvPr id="25" name="Content Placeholder 24" descr="Clouds in the sky&#10;&#10;Description automatically generated">
            <a:extLst>
              <a:ext uri="{FF2B5EF4-FFF2-40B4-BE49-F238E27FC236}">
                <a16:creationId xmlns:a16="http://schemas.microsoft.com/office/drawing/2014/main" id="{6167147A-3237-43C5-9696-7492BB5DF7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49"/>
          </a:xfrm>
        </p:spPr>
      </p:pic>
    </p:spTree>
    <p:extLst>
      <p:ext uri="{BB962C8B-B14F-4D97-AF65-F5344CB8AC3E}">
        <p14:creationId xmlns:p14="http://schemas.microsoft.com/office/powerpoint/2010/main" val="4159272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F164-4395-496A-8266-C6BFFC213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+mj-lt"/>
                <a:cs typeface="Calibri" panose="020F0502020204030204" pitchFamily="34" charset="0"/>
              </a:rPr>
              <a:t>Kako iscrtati navedeni model </a:t>
            </a:r>
            <a:br>
              <a:rPr lang="hr-HR" b="1" dirty="0">
                <a:latin typeface="+mj-lt"/>
                <a:cs typeface="Calibri" panose="020F0502020204030204" pitchFamily="34" charset="0"/>
              </a:rPr>
            </a:br>
            <a:r>
              <a:rPr lang="hr-HR" b="1" dirty="0">
                <a:latin typeface="+mj-lt"/>
                <a:cs typeface="Calibri" panose="020F0502020204030204" pitchFamily="34" charset="0"/>
              </a:rPr>
              <a:t>(što rješavamo)?</a:t>
            </a:r>
            <a:endParaRPr lang="en-US" b="1" dirty="0">
              <a:latin typeface="+mj-lt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2B228-BB2A-4982-9285-3E8E34A4B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r-HR" dirty="0">
                    <a:latin typeface="Calibri" panose="020F0502020204030204" pitchFamily="34" charset="0"/>
                    <a:cs typeface="Calibri" panose="020F0502020204030204" pitchFamily="34" charset="0"/>
                  </a:rPr>
                  <a:t>Jednadžba transporta elektromagnetskog zračenja:</a:t>
                </a:r>
              </a:p>
              <a:p>
                <a:endParaRPr lang="hr-H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· 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</m:e>
                      </m:d>
                      <m:r>
                        <a:rPr lang="hr-H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</m:d>
                      <m:r>
                        <a:rPr lang="hr-H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</m:oMath>
                  </m:oMathPara>
                </a14:m>
                <a:endParaRPr lang="hr-HR" sz="2000" i="1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r-H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hr-H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</m:d>
                      <m:r>
                        <a:rPr lang="hr-H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</m:d>
                      <m:r>
                        <a:rPr lang="hr-H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nary>
                        <m:naryPr>
                          <m:limLoc m:val="subSup"/>
                          <m:supHide m:val="on"/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hr-HR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hr-HR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hr-HR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</m:acc>
                            </m:e>
                            <m:sup>
                              <m:r>
                                <a:rPr lang="hr-HR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hr-HR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hr-HR" sz="2000" dirty="0"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hr-HR" dirty="0">
                    <a:latin typeface="Calibri" panose="020F0502020204030204" pitchFamily="34" charset="0"/>
                    <a:cs typeface="Calibri" panose="020F0502020204030204" pitchFamily="34" charset="0"/>
                  </a:rPr>
                  <a:t>U prethodnoj jednadžbi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r-H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hr-H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hr-H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  <m:r>
                          <a:rPr lang="hr-H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hr-H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</m:acc>
                        <m:r>
                          <a:rPr lang="hr-H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⃗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hr-H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acc>
                          </m:e>
                          <m:sup>
                            <m:r>
                              <a:rPr lang="hr-H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hr-HR" dirty="0">
                    <a:latin typeface="Calibri" panose="020F0502020204030204" pitchFamily="34" charset="0"/>
                    <a:cs typeface="Calibri" panose="020F0502020204030204" pitchFamily="34" charset="0"/>
                  </a:rPr>
                  <a:t> je fazna funkcija koja definira razdiobu sjajnosti pri raspršenju</a:t>
                </a:r>
              </a:p>
              <a:p>
                <a:pPr marL="0" indent="0">
                  <a:buNone/>
                </a:pPr>
                <a:endParaRPr lang="hr-HR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32B228-BB2A-4982-9285-3E8E34A4B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36B77-91A9-42FD-B59E-4DF622DD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hr-HR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13.7.2020.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CF14E-4B4F-4EEA-93EE-B0F49F91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D500A4-7A4A-4D41-89B3-C61B63D961FB}" type="slidenum">
              <a:rPr lang="hr-HR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hr-HR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10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1204</TotalTime>
  <Words>469</Words>
  <Application>Microsoft Office PowerPoint</Application>
  <PresentationFormat>Widescreen</PresentationFormat>
  <Paragraphs>121</Paragraphs>
  <Slides>22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Tahoma</vt:lpstr>
      <vt:lpstr>Office Theme</vt:lpstr>
      <vt:lpstr>Fizikalno temeljen prikaz oblaka</vt:lpstr>
      <vt:lpstr>Što želimo reproducirati?</vt:lpstr>
      <vt:lpstr>PowerPoint Presentation</vt:lpstr>
      <vt:lpstr>Različiti rubovi</vt:lpstr>
      <vt:lpstr>Boje</vt:lpstr>
      <vt:lpstr>Motivacija</vt:lpstr>
      <vt:lpstr>Modeliranje</vt:lpstr>
      <vt:lpstr>Faze u modeliranju</vt:lpstr>
      <vt:lpstr>Kako iscrtati navedeni model  (što rješavamo)?</vt:lpstr>
      <vt:lpstr>Fazna funkcija oblaka</vt:lpstr>
      <vt:lpstr>Henyey-Greenstein i Mie fazna funkcija</vt:lpstr>
      <vt:lpstr>Kako rješavamo?</vt:lpstr>
      <vt:lpstr>PowerPoint Presentation</vt:lpstr>
      <vt:lpstr>Aproksimacije</vt:lpstr>
      <vt:lpstr>Programska implementacija</vt:lpstr>
      <vt:lpstr>Rezultati</vt:lpstr>
      <vt:lpstr>PowerPoint Presentation</vt:lpstr>
      <vt:lpstr>PowerPoint Presentation</vt:lpstr>
      <vt:lpstr>PowerPoint Presentation</vt:lpstr>
      <vt:lpstr>PowerPoint Presentation</vt:lpstr>
      <vt:lpstr>Demonstracija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Fizikalno temeljen prikaz oblaka</dc:title>
  <dc:creator>Marko Mijolović</dc:creator>
  <cp:lastModifiedBy>Marko Mijolović</cp:lastModifiedBy>
  <cp:revision>107</cp:revision>
  <dcterms:created xsi:type="dcterms:W3CDTF">2020-07-12T01:05:07Z</dcterms:created>
  <dcterms:modified xsi:type="dcterms:W3CDTF">2020-07-13T10:27:09Z</dcterms:modified>
</cp:coreProperties>
</file>